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customXml/itemProps1.xml" ContentType="application/vnd.openxmlformats-officedocument.customXmlPropertie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Override PartName="/ppt/slideLayouts/slideLayout11.xml" ContentType="application/vnd.openxmlformats-officedocument.presentationml.slideLayout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Default Extension="gif" ContentType="image/gif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embedTrueTypeFonts="1">
  <p:sldMasterIdLst>
    <p:sldMasterId id="2147483648" r:id="rId2"/>
  </p:sldMasterIdLst>
  <p:notesMasterIdLst>
    <p:notesMasterId r:id="rId43"/>
  </p:notesMasterIdLst>
  <p:handoutMasterIdLst>
    <p:handoutMasterId r:id="rId44"/>
  </p:handoutMasterIdLst>
  <p:sldIdLst>
    <p:sldId id="285" r:id="rId3"/>
    <p:sldId id="286" r:id="rId4"/>
    <p:sldId id="287" r:id="rId5"/>
    <p:sldId id="290" r:id="rId6"/>
    <p:sldId id="288" r:id="rId7"/>
    <p:sldId id="284" r:id="rId8"/>
    <p:sldId id="291" r:id="rId9"/>
    <p:sldId id="292" r:id="rId10"/>
    <p:sldId id="293" r:id="rId11"/>
    <p:sldId id="294" r:id="rId12"/>
    <p:sldId id="295" r:id="rId13"/>
    <p:sldId id="297" r:id="rId14"/>
    <p:sldId id="298" r:id="rId15"/>
    <p:sldId id="299" r:id="rId16"/>
    <p:sldId id="300" r:id="rId17"/>
    <p:sldId id="301" r:id="rId18"/>
    <p:sldId id="315" r:id="rId19"/>
    <p:sldId id="322" r:id="rId20"/>
    <p:sldId id="316" r:id="rId21"/>
    <p:sldId id="321" r:id="rId22"/>
    <p:sldId id="317" r:id="rId23"/>
    <p:sldId id="318" r:id="rId24"/>
    <p:sldId id="323" r:id="rId25"/>
    <p:sldId id="324" r:id="rId26"/>
    <p:sldId id="302" r:id="rId27"/>
    <p:sldId id="303" r:id="rId28"/>
    <p:sldId id="304" r:id="rId29"/>
    <p:sldId id="305" r:id="rId30"/>
    <p:sldId id="306" r:id="rId31"/>
    <p:sldId id="307" r:id="rId32"/>
    <p:sldId id="309" r:id="rId33"/>
    <p:sldId id="310" r:id="rId34"/>
    <p:sldId id="311" r:id="rId35"/>
    <p:sldId id="312" r:id="rId36"/>
    <p:sldId id="313" r:id="rId37"/>
    <p:sldId id="308" r:id="rId38"/>
    <p:sldId id="314" r:id="rId39"/>
    <p:sldId id="319" r:id="rId40"/>
    <p:sldId id="320" r:id="rId41"/>
    <p:sldId id="28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4995" autoAdjust="0"/>
    <p:restoredTop sz="94650" autoAdjust="0"/>
  </p:normalViewPr>
  <p:slideViewPr>
    <p:cSldViewPr>
      <p:cViewPr varScale="1">
        <p:scale>
          <a:sx n="121" d="100"/>
          <a:sy n="121" d="100"/>
        </p:scale>
        <p:origin x="-12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247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8B8DF-24AD-4F40-BBFC-89725AEAF415}" type="datetimeFigureOut">
              <a:rPr lang="en-US" smtClean="0"/>
              <a:pPr/>
              <a:t>10/18/14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52DE-026B-4B56-8316-D39959E3BD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60330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9D4B4-0EC2-42AE-ABEC-26842DCC58CF}" type="datetimeFigureOut">
              <a:rPr lang="en-US" smtClean="0"/>
              <a:pPr/>
              <a:t>10/18/14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105E4-9E70-4B8C-B294-1B0219D999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3412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-762000" y="-152400"/>
            <a:ext cx="10398265" cy="7155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957601"/>
            <a:ext cx="7772400" cy="860425"/>
          </a:xfrm>
        </p:spPr>
        <p:txBody>
          <a:bodyPr anchor="b" anchorCtr="0"/>
          <a:lstStyle>
            <a:lvl1pPr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76400"/>
            <a:ext cx="7753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" y="12954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5600" y="593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111750" cy="467836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0" y="1524000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457200"/>
            <a:ext cx="6858000" cy="6397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0600" y="974400"/>
            <a:ext cx="6876000" cy="457200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199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304800"/>
            <a:ext cx="6934200" cy="426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762000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503239"/>
            <a:ext cx="1219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3237"/>
            <a:ext cx="7162800" cy="627856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1000" y="3130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81000" y="1711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81000" y="2421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81000" y="3769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81000" y="4478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1000" y="5257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4478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048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048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762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8575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6388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762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8575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6388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4478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7526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039" y="1752601"/>
            <a:ext cx="4041775" cy="4068763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0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1800"/>
            </a:lvl3pPr>
            <a:lvl4pPr>
              <a:buClr>
                <a:schemeClr val="bg1">
                  <a:lumMod val="95000"/>
                </a:schemeClr>
              </a:buClr>
              <a:defRPr sz="1600"/>
            </a:lvl4pPr>
            <a:lvl5pPr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494212" y="14478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200" y="808364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58" r:id="rId14"/>
    <p:sldLayoutId id="2147483659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Clr>
          <a:schemeClr val="bg1">
            <a:lumMod val="95000"/>
          </a:schemeClr>
        </a:buClr>
        <a:buFont typeface="Arial" pitchFamily="34" charset="0"/>
        <a:buChar char="•"/>
        <a:defRPr sz="3600" b="1" kern="1200" baseline="0">
          <a:solidFill>
            <a:schemeClr val="bg1"/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df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df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1196975"/>
            <a:ext cx="7772400" cy="860425"/>
          </a:xfrm>
        </p:spPr>
        <p:txBody>
          <a:bodyPr/>
          <a:lstStyle/>
          <a:p>
            <a:r>
              <a:rPr lang="en-US" dirty="0" smtClean="0"/>
              <a:t>ISWC2014 Tutorial on </a:t>
            </a:r>
            <a:r>
              <a:rPr lang="en-US" dirty="0" smtClean="0">
                <a:solidFill>
                  <a:srgbClr val="EDBF53"/>
                </a:solidFill>
              </a:rPr>
              <a:t>Large </a:t>
            </a:r>
            <a:r>
              <a:rPr lang="en-US" dirty="0">
                <a:solidFill>
                  <a:srgbClr val="EDBF53"/>
                </a:solidFill>
              </a:rPr>
              <a:t>Scale Reasoning Over Semantic </a:t>
            </a:r>
            <a:r>
              <a:rPr lang="en-US" dirty="0" smtClean="0">
                <a:solidFill>
                  <a:srgbClr val="EDBF53"/>
                </a:solidFill>
              </a:rPr>
              <a:t>Data </a:t>
            </a:r>
            <a:endParaRPr lang="en-US" dirty="0">
              <a:solidFill>
                <a:srgbClr val="EDBF5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362200"/>
            <a:ext cx="775380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Presenters: </a:t>
            </a:r>
          </a:p>
          <a:p>
            <a:r>
              <a:rPr lang="en-US" dirty="0" smtClean="0"/>
              <a:t>Jeff Z. Pan (University of  Aberdeen)</a:t>
            </a:r>
          </a:p>
          <a:p>
            <a:r>
              <a:rPr lang="en-US" dirty="0" err="1"/>
              <a:t>Raghava</a:t>
            </a:r>
            <a:r>
              <a:rPr lang="en-US" dirty="0"/>
              <a:t> </a:t>
            </a:r>
            <a:r>
              <a:rPr lang="en-US" dirty="0" err="1" smtClean="0"/>
              <a:t>Mutharaju</a:t>
            </a:r>
            <a:r>
              <a:rPr lang="en-US" dirty="0"/>
              <a:t> (Wright State </a:t>
            </a:r>
            <a:r>
              <a:rPr lang="en-US" dirty="0" smtClean="0"/>
              <a:t>University)</a:t>
            </a:r>
          </a:p>
          <a:p>
            <a:r>
              <a:rPr lang="en-US" dirty="0" err="1"/>
              <a:t>Ilias</a:t>
            </a:r>
            <a:r>
              <a:rPr lang="en-US" dirty="0"/>
              <a:t> </a:t>
            </a:r>
            <a:r>
              <a:rPr lang="en-US" dirty="0" err="1"/>
              <a:t>Tachmazidis</a:t>
            </a:r>
            <a:r>
              <a:rPr lang="en-US" dirty="0"/>
              <a:t> (University of </a:t>
            </a:r>
            <a:r>
              <a:rPr lang="en-US" dirty="0" err="1"/>
              <a:t>Huddersfield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Guilin Qi (Southeast University)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4" descr="Screen Shot 2014-10-16 at 10.2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0" y="0"/>
            <a:ext cx="2507374" cy="838200"/>
          </a:xfrm>
          <a:prstGeom prst="rect">
            <a:avLst/>
          </a:prstGeom>
        </p:spPr>
      </p:pic>
      <p:pic>
        <p:nvPicPr>
          <p:cNvPr id="4" name="Picture 3" descr="uniabd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585359" y="5562600"/>
            <a:ext cx="2266167" cy="990600"/>
          </a:xfrm>
          <a:prstGeom prst="rect">
            <a:avLst/>
          </a:prstGeom>
        </p:spPr>
      </p:pic>
      <p:pic>
        <p:nvPicPr>
          <p:cNvPr id="6" name="Picture 5" descr="University_Huddersfield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461126" y="5478987"/>
            <a:ext cx="1981200" cy="1302813"/>
          </a:xfrm>
          <a:prstGeom prst="rect">
            <a:avLst/>
          </a:prstGeom>
        </p:spPr>
      </p:pic>
      <p:pic>
        <p:nvPicPr>
          <p:cNvPr id="8" name="Picture 7" descr="WSU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44" y="5562600"/>
            <a:ext cx="1770855" cy="114183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9304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Reasoning task of focus here is classification.</a:t>
            </a:r>
          </a:p>
          <a:p>
            <a:endParaRPr lang="en-US" dirty="0" smtClean="0"/>
          </a:p>
          <a:p>
            <a:r>
              <a:rPr lang="en-US" dirty="0" smtClean="0"/>
              <a:t>Classification: computation of complete </a:t>
            </a:r>
            <a:r>
              <a:rPr lang="en-US" dirty="0" err="1" smtClean="0"/>
              <a:t>subsumption</a:t>
            </a:r>
            <a:r>
              <a:rPr lang="en-US" dirty="0" smtClean="0"/>
              <a:t> hierarchy.</a:t>
            </a:r>
          </a:p>
          <a:p>
            <a:endParaRPr lang="en-US" dirty="0" smtClean="0"/>
          </a:p>
          <a:p>
            <a:r>
              <a:rPr lang="en-US" dirty="0" err="1" smtClean="0"/>
              <a:t>ABox</a:t>
            </a:r>
            <a:r>
              <a:rPr lang="en-US" dirty="0" smtClean="0"/>
              <a:t> reasoning can also be reduced to classification.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Completion Rules</a:t>
            </a:r>
          </a:p>
          <a:p>
            <a:pPr lvl="1"/>
            <a:r>
              <a:rPr lang="en-US" dirty="0" smtClean="0"/>
              <a:t>To classify an ontology a set of completion rules are applied iteratively on the axioms.</a:t>
            </a:r>
          </a:p>
          <a:p>
            <a:pPr lvl="1"/>
            <a:r>
              <a:rPr lang="en-US" dirty="0" smtClean="0"/>
              <a:t>They are applied until no new output is produced.</a:t>
            </a:r>
          </a:p>
          <a:p>
            <a:pPr lvl="1"/>
            <a:r>
              <a:rPr lang="en-US" dirty="0" smtClean="0"/>
              <a:t>S(X) is the set containing all the </a:t>
            </a:r>
            <a:r>
              <a:rPr lang="en-US" dirty="0" err="1" smtClean="0"/>
              <a:t>superclasses</a:t>
            </a:r>
            <a:r>
              <a:rPr lang="en-US" dirty="0" smtClean="0"/>
              <a:t> of X.</a:t>
            </a:r>
          </a:p>
          <a:p>
            <a:pPr lvl="1"/>
            <a:r>
              <a:rPr lang="en-US" dirty="0" err="1" smtClean="0"/>
              <a:t>R(r</a:t>
            </a:r>
            <a:r>
              <a:rPr lang="en-US" dirty="0" smtClean="0"/>
              <a:t>) = {(A, B)} implies that A     </a:t>
            </a:r>
            <a:r>
              <a:rPr lang="en-US" dirty="0" err="1" smtClean="0"/>
              <a:t>r.B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056805" y="3962400"/>
            <a:ext cx="342900" cy="355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R1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R2</a:t>
            </a:r>
          </a:p>
          <a:p>
            <a:endParaRPr lang="en-US" dirty="0" smtClean="0"/>
          </a:p>
          <a:p>
            <a:r>
              <a:rPr lang="en-US" dirty="0" smtClean="0"/>
              <a:t>R3</a:t>
            </a:r>
          </a:p>
          <a:p>
            <a:endParaRPr lang="en-US" dirty="0" smtClean="0"/>
          </a:p>
          <a:p>
            <a:r>
              <a:rPr lang="en-US" dirty="0" smtClean="0"/>
              <a:t>R4  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47800"/>
            <a:ext cx="4021836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514600"/>
            <a:ext cx="5257800" cy="533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581400"/>
            <a:ext cx="5080000" cy="5934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572000"/>
            <a:ext cx="4724400" cy="79127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R5</a:t>
            </a:r>
          </a:p>
          <a:p>
            <a:endParaRPr lang="en-US" dirty="0" smtClean="0"/>
          </a:p>
          <a:p>
            <a:r>
              <a:rPr lang="en-US" dirty="0" smtClean="0"/>
              <a:t>R6</a:t>
            </a:r>
          </a:p>
          <a:p>
            <a:endParaRPr lang="en-US" dirty="0" smtClean="0"/>
          </a:p>
          <a:p>
            <a:r>
              <a:rPr lang="en-US" dirty="0" smtClean="0"/>
              <a:t>R7   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95400"/>
            <a:ext cx="4572000" cy="594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514600"/>
            <a:ext cx="4591050" cy="513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581400"/>
            <a:ext cx="5334000" cy="84464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Rule Dependency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/>
            <a:r>
              <a:rPr lang="en-US" dirty="0" smtClean="0"/>
              <a:t> Every rule is dependent on one or more rules.</a:t>
            </a:r>
          </a:p>
          <a:p>
            <a:pPr marL="0" indent="0"/>
            <a:r>
              <a:rPr lang="en-US" dirty="0" smtClean="0"/>
              <a:t> Cannot be an embarrassingly parallel computation. There will be an overhead.</a:t>
            </a:r>
          </a:p>
        </p:txBody>
      </p:sp>
      <p:pic>
        <p:nvPicPr>
          <p:cNvPr id="4" name="Picture 3" descr="Rule-Dependen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71599"/>
            <a:ext cx="3124200" cy="221319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MapReduce</a:t>
            </a:r>
            <a:r>
              <a:rPr lang="en-US" dirty="0" smtClean="0"/>
              <a:t> </a:t>
            </a:r>
            <a:r>
              <a:rPr lang="en-US" dirty="0" smtClean="0"/>
              <a:t>approach applied to RDFS and OWL Horst gave favorable results.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This idea was carried over to EL+</a:t>
            </a:r>
          </a:p>
          <a:p>
            <a:endParaRPr lang="en-US" dirty="0" smtClean="0"/>
          </a:p>
          <a:p>
            <a:r>
              <a:rPr lang="en-US" dirty="0" smtClean="0"/>
              <a:t>Axioms are represented in the form of key-value pairs.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Slightly modified rule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981200"/>
            <a:ext cx="6798800" cy="3505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 smtClean="0"/>
              <a:t> </a:t>
            </a:r>
            <a:r>
              <a:rPr lang="en-US" dirty="0" err="1" smtClean="0"/>
              <a:t>MapReduce</a:t>
            </a:r>
            <a:r>
              <a:rPr lang="en-US" dirty="0" smtClean="0"/>
              <a:t> can handle 2-way joins in one job.</a:t>
            </a:r>
          </a:p>
          <a:p>
            <a:pPr marL="0" indent="0"/>
            <a:endParaRPr lang="en-US" dirty="0" smtClean="0"/>
          </a:p>
          <a:p>
            <a:pPr marL="0" indent="0"/>
            <a:r>
              <a:rPr lang="en-US" dirty="0" smtClean="0"/>
              <a:t> Each rule is a </a:t>
            </a:r>
            <a:r>
              <a:rPr lang="en-US" dirty="0" err="1" smtClean="0"/>
              <a:t>MapReduce</a:t>
            </a:r>
            <a:r>
              <a:rPr lang="en-US" dirty="0" smtClean="0"/>
              <a:t> job.</a:t>
            </a:r>
          </a:p>
          <a:p>
            <a:pPr marL="0" indent="0"/>
            <a:endParaRPr lang="en-US" dirty="0" smtClean="0"/>
          </a:p>
          <a:p>
            <a:pPr marL="0" indent="0"/>
            <a:r>
              <a:rPr lang="en-US" dirty="0" smtClean="0"/>
              <a:t> In map phase, </a:t>
            </a:r>
            <a:r>
              <a:rPr lang="en-US" dirty="0" smtClean="0"/>
              <a:t>an axiom that satisfies the precondition of a rule is given as output in the form of a key-value pair.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/>
            <a:endParaRPr lang="en-US" dirty="0" smtClean="0"/>
          </a:p>
          <a:p>
            <a:pPr marL="0" indent="0"/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Axioms with same key are grouped from different </a:t>
            </a:r>
            <a:r>
              <a:rPr lang="en-US" dirty="0" err="1" smtClean="0"/>
              <a:t>mappers</a:t>
            </a:r>
            <a:r>
              <a:rPr lang="en-US" dirty="0" smtClean="0"/>
              <a:t> and passed to the reducer.</a:t>
            </a:r>
          </a:p>
          <a:p>
            <a:endParaRPr lang="en-US" dirty="0" smtClean="0"/>
          </a:p>
          <a:p>
            <a:r>
              <a:rPr lang="en-US" dirty="0" smtClean="0"/>
              <a:t>Joins </a:t>
            </a:r>
            <a:r>
              <a:rPr lang="en-US" dirty="0" smtClean="0"/>
              <a:t>are handled in reduce.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Results </a:t>
            </a:r>
          </a:p>
          <a:p>
            <a:pPr lvl="1"/>
            <a:r>
              <a:rPr lang="en-US" dirty="0" smtClean="0"/>
              <a:t>Cluster of 8 nodes. Each node has 2 cores.</a:t>
            </a:r>
          </a:p>
          <a:p>
            <a:pPr lvl="1"/>
            <a:r>
              <a:rPr lang="en-US" dirty="0" smtClean="0"/>
              <a:t>3GHz processor with 2GB RAM.</a:t>
            </a:r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505200"/>
            <a:ext cx="5562600" cy="132030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Agenda  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6"/>
          </p:nvPr>
        </p:nvSpPr>
        <p:spPr>
          <a:xfrm>
            <a:off x="2362200" y="14478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>
                <a:solidFill>
                  <a:srgbClr val="EDBF53"/>
                </a:solidFill>
              </a:rPr>
              <a:t>Motivations and Overview of Background Knowledge (Jeff, </a:t>
            </a:r>
            <a:r>
              <a:rPr lang="en-US" sz="2000" b="1" dirty="0" err="1" smtClean="0">
                <a:solidFill>
                  <a:srgbClr val="EDBF53"/>
                </a:solidFill>
              </a:rPr>
              <a:t>Ilias</a:t>
            </a:r>
            <a:r>
              <a:rPr lang="en-US" sz="2000" b="1" dirty="0" smtClean="0">
                <a:solidFill>
                  <a:srgbClr val="EDBF53"/>
                </a:solidFill>
              </a:rPr>
              <a:t>)</a:t>
            </a:r>
          </a:p>
          <a:p>
            <a:endParaRPr lang="en-US" sz="2000" b="1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2362200" y="2266950"/>
            <a:ext cx="6629400" cy="838200"/>
          </a:xfrm>
        </p:spPr>
        <p:txBody>
          <a:bodyPr>
            <a:noAutofit/>
          </a:bodyPr>
          <a:lstStyle/>
          <a:p>
            <a:pPr lvl="0"/>
            <a:r>
              <a:rPr lang="en-US" sz="2000" b="1" dirty="0"/>
              <a:t>Scalable OWL 2 DL reasoning based on approximation and divide-and-conquer </a:t>
            </a:r>
            <a:r>
              <a:rPr lang="en-US" sz="2000" b="1" dirty="0" smtClean="0"/>
              <a:t>approaches (Jeff)</a:t>
            </a:r>
            <a:endParaRPr lang="en-US" sz="2000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2362200" y="4648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/>
              <a:t>Large Scale Non-Monotonic </a:t>
            </a:r>
            <a:r>
              <a:rPr lang="en-US" sz="2000" b="1" dirty="0" smtClean="0"/>
              <a:t>Reasoning (</a:t>
            </a:r>
            <a:r>
              <a:rPr lang="en-US" sz="2000" b="1" dirty="0" err="1" smtClean="0"/>
              <a:t>Ilias</a:t>
            </a:r>
            <a:r>
              <a:rPr lang="en-US" sz="2000" b="1" dirty="0" smtClean="0"/>
              <a:t>)</a:t>
            </a:r>
            <a:endParaRPr lang="en-US" sz="2000" dirty="0"/>
          </a:p>
        </p:txBody>
      </p:sp>
      <p:sp>
        <p:nvSpPr>
          <p:cNvPr id="24" name="Right Arrow Callout 23"/>
          <p:cNvSpPr/>
          <p:nvPr/>
        </p:nvSpPr>
        <p:spPr>
          <a:xfrm>
            <a:off x="457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:10am – 9:45am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457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:45am – 10:30am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457200" y="383775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11:00am – 11:45am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ight Arrow Callout 28"/>
          <p:cNvSpPr/>
          <p:nvPr/>
        </p:nvSpPr>
        <p:spPr>
          <a:xfrm>
            <a:off x="457200" y="4652550"/>
            <a:ext cx="1828800" cy="533400"/>
          </a:xfrm>
          <a:prstGeom prst="rightArrowCallout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11:45am – 12:30pm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82905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Distributed Reasoning in OWL 2 EL (Raghava</a:t>
            </a:r>
            <a:r>
              <a:rPr lang="en-US" sz="2000" b="1" dirty="0" smtClean="0"/>
              <a:t>)</a:t>
            </a:r>
          </a:p>
        </p:txBody>
      </p:sp>
      <p:sp>
        <p:nvSpPr>
          <p:cNvPr id="11" name="Right Arrow Callout 10"/>
          <p:cNvSpPr/>
          <p:nvPr/>
        </p:nvSpPr>
        <p:spPr>
          <a:xfrm>
            <a:off x="457200" y="30567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0am – 11:00am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0480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Coffee break</a:t>
            </a:r>
            <a:endParaRPr lang="en-US" sz="2000" b="1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833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Queue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 a single machine</a:t>
            </a:r>
          </a:p>
          <a:p>
            <a:pPr lvl="1"/>
            <a:r>
              <a:rPr lang="en-US" dirty="0" err="1" smtClean="0"/>
              <a:t>Fixpoint</a:t>
            </a:r>
            <a:r>
              <a:rPr lang="en-US" dirty="0" smtClean="0"/>
              <a:t> iteration – naïve</a:t>
            </a:r>
          </a:p>
          <a:p>
            <a:pPr lvl="1"/>
            <a:r>
              <a:rPr lang="en-US" dirty="0" smtClean="0"/>
              <a:t>Queue approach – efficient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Let us see if these observations also hold in a distributed setup.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Queue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 each concept, a queue is assigned.</a:t>
            </a:r>
          </a:p>
          <a:p>
            <a:endParaRPr lang="en-US" dirty="0" smtClean="0"/>
          </a:p>
          <a:p>
            <a:r>
              <a:rPr lang="en-US" dirty="0" smtClean="0"/>
              <a:t>Depending on the entry of the queue, appropriate rules are triggered.</a:t>
            </a:r>
          </a:p>
          <a:p>
            <a:endParaRPr lang="en-US" dirty="0" smtClean="0"/>
          </a:p>
          <a:p>
            <a:r>
              <a:rPr lang="en-US" dirty="0" smtClean="0"/>
              <a:t>This goes on until all the queues are empty.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Queue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a distributed setup, axioms are represented as key-value pairs.</a:t>
            </a:r>
          </a:p>
          <a:p>
            <a:endParaRPr lang="en-US" dirty="0" smtClean="0"/>
          </a:p>
          <a:p>
            <a:r>
              <a:rPr lang="en-US" dirty="0" smtClean="0"/>
              <a:t>Axioms are distributed across the cluster based on their keys.</a:t>
            </a:r>
          </a:p>
          <a:p>
            <a:endParaRPr lang="en-US" dirty="0" smtClean="0"/>
          </a:p>
          <a:p>
            <a:r>
              <a:rPr lang="en-US" dirty="0" smtClean="0"/>
              <a:t>Each machine works on only the queues local to it, but gets the missing data from other nodes.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Queue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Termination</a:t>
            </a:r>
          </a:p>
          <a:p>
            <a:pPr lvl="1"/>
            <a:r>
              <a:rPr lang="en-US" dirty="0" smtClean="0"/>
              <a:t>A single process called Termination Controller (TC) keeps track of the status.</a:t>
            </a:r>
          </a:p>
          <a:p>
            <a:pPr lvl="1"/>
            <a:r>
              <a:rPr lang="en-US" dirty="0" smtClean="0"/>
              <a:t>TC receives DONE/NOT-DONE message from each machine.</a:t>
            </a:r>
          </a:p>
          <a:p>
            <a:pPr lvl="1"/>
            <a:r>
              <a:rPr lang="en-US" dirty="0" smtClean="0"/>
              <a:t>A double-check termination strategy is followed.</a:t>
            </a:r>
          </a:p>
          <a:p>
            <a:pPr lvl="1"/>
            <a:r>
              <a:rPr lang="en-US" dirty="0" smtClean="0"/>
              <a:t>After receiving DONE from all the nodes, it asks all the nodes to check whether local queues are empty.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Queue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Result</a:t>
            </a:r>
          </a:p>
          <a:p>
            <a:pPr lvl="1"/>
            <a:r>
              <a:rPr lang="en-US" dirty="0" smtClean="0"/>
              <a:t>13-node cluster with each node having two quad core AMD </a:t>
            </a:r>
            <a:r>
              <a:rPr lang="en-US" dirty="0" err="1" smtClean="0"/>
              <a:t>Opteron</a:t>
            </a:r>
            <a:r>
              <a:rPr lang="en-US" dirty="0" smtClean="0"/>
              <a:t> 2300MHz processors.</a:t>
            </a:r>
          </a:p>
          <a:p>
            <a:pPr lvl="1"/>
            <a:r>
              <a:rPr lang="en-US" dirty="0" smtClean="0"/>
              <a:t>12GB heap size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505200"/>
            <a:ext cx="4889500" cy="165612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</a:t>
            </a:r>
            <a:r>
              <a:rPr lang="en-US" dirty="0" err="1" smtClean="0"/>
              <a:t>Fixpoint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Completion rules applied iteratively until no changes to S(X) and </a:t>
            </a:r>
            <a:r>
              <a:rPr lang="en-US" dirty="0" err="1" smtClean="0"/>
              <a:t>R(r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Axiom distribution</a:t>
            </a:r>
          </a:p>
          <a:p>
            <a:pPr lvl="1"/>
            <a:r>
              <a:rPr lang="en-US" dirty="0" smtClean="0"/>
              <a:t>O = O</a:t>
            </a:r>
            <a:r>
              <a:rPr lang="en-US" baseline="-25000" dirty="0" smtClean="0"/>
              <a:t>1</a:t>
            </a:r>
            <a:r>
              <a:rPr lang="en-US" dirty="0" smtClean="0"/>
              <a:t> U … U O</a:t>
            </a:r>
            <a:r>
              <a:rPr lang="en-US" baseline="-25000" dirty="0" smtClean="0"/>
              <a:t>7</a:t>
            </a:r>
          </a:p>
          <a:p>
            <a:pPr lvl="1"/>
            <a:r>
              <a:rPr lang="en-US" dirty="0" smtClean="0"/>
              <a:t>Each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i</a:t>
            </a:r>
            <a:r>
              <a:rPr lang="en-US" dirty="0" smtClean="0"/>
              <a:t> is assigned to a group of nodes.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</a:t>
            </a:r>
            <a:r>
              <a:rPr lang="en-US" dirty="0" err="1" smtClean="0"/>
              <a:t>Fixpoint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Rule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dirty="0" smtClean="0"/>
              <a:t> is applied on the corresponding </a:t>
            </a:r>
            <a:r>
              <a:rPr lang="en-US" dirty="0" err="1" smtClean="0"/>
              <a:t>O</a:t>
            </a:r>
            <a:r>
              <a:rPr lang="en-US" baseline="-25000" dirty="0" err="1" smtClean="0"/>
              <a:t>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 indent="0"/>
            <a:r>
              <a:rPr lang="en-US" dirty="0" smtClean="0"/>
              <a:t> For example, R</a:t>
            </a:r>
            <a:r>
              <a:rPr lang="en-US" baseline="-25000" dirty="0" smtClean="0"/>
              <a:t>1</a:t>
            </a:r>
            <a:r>
              <a:rPr lang="en-US" dirty="0" smtClean="0"/>
              <a:t> is applied on O</a:t>
            </a:r>
            <a:r>
              <a:rPr lang="en-US" baseline="-25000" dirty="0" smtClean="0"/>
              <a:t>1</a:t>
            </a:r>
            <a:r>
              <a:rPr lang="en-US" dirty="0" smtClean="0"/>
              <a:t>.</a:t>
            </a:r>
          </a:p>
          <a:p>
            <a:pPr marL="0" indent="0"/>
            <a:endParaRPr lang="en-US" dirty="0" smtClean="0"/>
          </a:p>
          <a:p>
            <a:pPr marL="0" indent="0"/>
            <a:r>
              <a:rPr lang="en-US" dirty="0" smtClean="0"/>
              <a:t> For a rule application, if data from other node is required, it communicates with that node directly 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arch-cluste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8600"/>
            <a:ext cx="5867400" cy="550611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</a:t>
            </a:r>
            <a:r>
              <a:rPr lang="en-US" dirty="0" err="1" smtClean="0"/>
              <a:t>Fixpoint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There is no shared memory and communication happens by message passing.</a:t>
            </a:r>
          </a:p>
          <a:p>
            <a:r>
              <a:rPr lang="en-US" dirty="0" smtClean="0"/>
              <a:t> Termination: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3200400"/>
            <a:ext cx="5511800" cy="226399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</a:t>
            </a:r>
            <a:r>
              <a:rPr lang="en-US" dirty="0" err="1" smtClean="0"/>
              <a:t>Fixpoint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Axioms are represented in the form of key-value pairs.</a:t>
            </a:r>
          </a:p>
          <a:p>
            <a:endParaRPr lang="en-US" dirty="0" smtClean="0"/>
          </a:p>
          <a:p>
            <a:r>
              <a:rPr lang="en-US" dirty="0" smtClean="0"/>
              <a:t>Given a key, the location of an axiom in the cluster can be known easily.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Agenda  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6"/>
          </p:nvPr>
        </p:nvSpPr>
        <p:spPr>
          <a:xfrm>
            <a:off x="2362200" y="14478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Scalable RDFS Reasoning Using </a:t>
            </a:r>
            <a:r>
              <a:rPr lang="en-US" sz="2000" b="1" dirty="0" err="1" smtClean="0"/>
              <a:t>MapReduce</a:t>
            </a:r>
            <a:r>
              <a:rPr lang="en-US" sz="2000" b="1" dirty="0" smtClean="0"/>
              <a:t> (Raghava)</a:t>
            </a:r>
            <a:endParaRPr lang="en-US" sz="2000" b="1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2362200" y="2266950"/>
            <a:ext cx="6629400" cy="838200"/>
          </a:xfrm>
        </p:spPr>
        <p:txBody>
          <a:bodyPr>
            <a:noAutofit/>
          </a:bodyPr>
          <a:lstStyle/>
          <a:p>
            <a:pPr lvl="0"/>
            <a:r>
              <a:rPr lang="en-US" sz="2000" b="1" dirty="0" smtClean="0"/>
              <a:t>Applications (</a:t>
            </a:r>
            <a:r>
              <a:rPr lang="en-US" sz="2000" b="1" dirty="0" err="1" smtClean="0"/>
              <a:t>Raghava</a:t>
            </a:r>
            <a:r>
              <a:rPr lang="en-US" sz="2000" b="1" dirty="0" smtClean="0"/>
              <a:t>, Jeff)</a:t>
            </a:r>
            <a:endParaRPr lang="en-US" sz="2000" dirty="0"/>
          </a:p>
        </p:txBody>
      </p:sp>
      <p:sp>
        <p:nvSpPr>
          <p:cNvPr id="24" name="Right Arrow Callout 23"/>
          <p:cNvSpPr/>
          <p:nvPr/>
        </p:nvSpPr>
        <p:spPr>
          <a:xfrm>
            <a:off x="457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2:00pm – 2:45pm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457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2:45pm – 3:30pm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457200" y="38949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4:00pm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4:45pm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886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Lesson Learned and Conclusions (Jeff)</a:t>
            </a:r>
            <a:endParaRPr lang="en-US" sz="2000" b="1" dirty="0"/>
          </a:p>
        </p:txBody>
      </p:sp>
      <p:sp>
        <p:nvSpPr>
          <p:cNvPr id="9" name="Right Arrow Callout 8"/>
          <p:cNvSpPr/>
          <p:nvPr/>
        </p:nvSpPr>
        <p:spPr>
          <a:xfrm>
            <a:off x="457200" y="31329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:30pm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124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Coffee break</a:t>
            </a:r>
            <a:endParaRPr lang="en-US" sz="2000" b="1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5000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</a:t>
            </a:r>
            <a:r>
              <a:rPr lang="en-US" dirty="0" err="1" smtClean="0"/>
              <a:t>Fixpoint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Results</a:t>
            </a:r>
          </a:p>
          <a:p>
            <a:pPr>
              <a:buNone/>
            </a:pPr>
            <a:endParaRPr lang="en-US" dirty="0" smtClean="0"/>
          </a:p>
          <a:p>
            <a:pPr lvl="1"/>
            <a:r>
              <a:rPr lang="en-US" dirty="0" smtClean="0"/>
              <a:t>GO, GALEN, FMA, SNOMED, 2-SNOMED, SNOMED-GALEN-GO (SGG) and Traffic are the test datasets.</a:t>
            </a:r>
          </a:p>
          <a:p>
            <a:pPr lvl="1"/>
            <a:r>
              <a:rPr lang="en-US" dirty="0" smtClean="0"/>
              <a:t>2-SNOMED is SNOMED duplicated twice.</a:t>
            </a:r>
          </a:p>
          <a:p>
            <a:pPr lvl="1"/>
            <a:r>
              <a:rPr lang="en-US" dirty="0" smtClean="0"/>
              <a:t>SGG is a merge of three </a:t>
            </a:r>
            <a:r>
              <a:rPr lang="en-US" dirty="0" err="1" smtClean="0"/>
              <a:t>ontologies</a:t>
            </a:r>
            <a:r>
              <a:rPr lang="en-US" dirty="0" smtClean="0"/>
              <a:t> with some of the concept/role names shared among the three.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</a:t>
            </a:r>
            <a:r>
              <a:rPr lang="en-US" dirty="0" err="1" smtClean="0"/>
              <a:t>Fixpoint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94221"/>
            <a:ext cx="5638800" cy="439217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</a:t>
            </a:r>
            <a:r>
              <a:rPr lang="en-US" dirty="0" err="1" smtClean="0"/>
              <a:t>Fixpoint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32 node cluster where each node has 2 quad core AMD </a:t>
            </a:r>
            <a:r>
              <a:rPr lang="en-US" dirty="0" err="1" smtClean="0"/>
              <a:t>Opteron</a:t>
            </a:r>
            <a:r>
              <a:rPr lang="en-US" dirty="0" smtClean="0"/>
              <a:t> 2300MHz.</a:t>
            </a:r>
          </a:p>
          <a:p>
            <a:r>
              <a:rPr lang="en-US" dirty="0" smtClean="0"/>
              <a:t>4GB is available to JVM on each node.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294334"/>
            <a:ext cx="6324600" cy="181106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</a:t>
            </a:r>
            <a:r>
              <a:rPr lang="en-US" dirty="0" err="1" smtClean="0"/>
              <a:t>Fixpoint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/>
            <a:r>
              <a:rPr lang="en-US" dirty="0" smtClean="0"/>
              <a:t> Runtime decreases as nodes increase.</a:t>
            </a:r>
          </a:p>
          <a:p>
            <a:pPr marL="0" indent="0"/>
            <a:r>
              <a:rPr lang="en-US" dirty="0" smtClean="0"/>
              <a:t> No OOM and if there, more nodes can be added.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47800"/>
            <a:ext cx="5470218" cy="19050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Distributed </a:t>
            </a:r>
            <a:r>
              <a:rPr lang="en-US" dirty="0" err="1" smtClean="0"/>
              <a:t>Fixpoint</a:t>
            </a:r>
            <a:r>
              <a:rPr lang="en-US" dirty="0" smtClean="0"/>
              <a:t> Iteration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Comparison with single machine </a:t>
            </a:r>
            <a:r>
              <a:rPr lang="en-US" dirty="0" err="1" smtClean="0"/>
              <a:t>reasoners</a:t>
            </a:r>
            <a:r>
              <a:rPr lang="en-US" dirty="0" smtClean="0"/>
              <a:t> is unfair.</a:t>
            </a:r>
          </a:p>
          <a:p>
            <a:pPr lvl="1"/>
            <a:r>
              <a:rPr lang="en-US" dirty="0" smtClean="0"/>
              <a:t>More resources available in a cluster.</a:t>
            </a:r>
          </a:p>
          <a:p>
            <a:pPr lvl="1"/>
            <a:r>
              <a:rPr lang="en-US" dirty="0" smtClean="0"/>
              <a:t>In-memory operations on a single machine are lot faster. Read is 43 times faster and Write is 25 times faster.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03539"/>
            <a:ext cx="4724400" cy="93046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Very little implemented, evaluated work on OWL 2 EL that is published.</a:t>
            </a:r>
          </a:p>
          <a:p>
            <a:r>
              <a:rPr lang="en-US" dirty="0" smtClean="0"/>
              <a:t>Distributed Resolution technique was tried in [</a:t>
            </a:r>
            <a:r>
              <a:rPr lang="en-US" dirty="0" err="1" smtClean="0"/>
              <a:t>Stuckenschmidt</a:t>
            </a:r>
            <a:r>
              <a:rPr lang="en-US" dirty="0" smtClean="0"/>
              <a:t> 2011]. (No evaluation results)</a:t>
            </a:r>
          </a:p>
          <a:p>
            <a:r>
              <a:rPr lang="en-US" dirty="0" smtClean="0"/>
              <a:t>Peer-to-peer approach for OWL EL [</a:t>
            </a:r>
            <a:r>
              <a:rPr lang="en-US" dirty="0" err="1" smtClean="0"/>
              <a:t>Dumontier</a:t>
            </a:r>
            <a:r>
              <a:rPr lang="en-US" dirty="0" smtClean="0"/>
              <a:t> 2009]. (No evaluation results)</a:t>
            </a:r>
          </a:p>
          <a:p>
            <a:r>
              <a:rPr lang="en-US" dirty="0" smtClean="0"/>
              <a:t>Some work on parallelization on a </a:t>
            </a:r>
            <a:r>
              <a:rPr lang="en-US" smtClean="0"/>
              <a:t>single machine.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Better comparison scheme</a:t>
            </a:r>
          </a:p>
          <a:p>
            <a:pPr lvl="1"/>
            <a:r>
              <a:rPr lang="en-US" dirty="0" smtClean="0"/>
              <a:t>Existing </a:t>
            </a:r>
            <a:r>
              <a:rPr lang="en-US" dirty="0" err="1" smtClean="0"/>
              <a:t>reasoners</a:t>
            </a:r>
            <a:r>
              <a:rPr lang="en-US" dirty="0" smtClean="0"/>
              <a:t> can be re-implemented with the storage system used by the distributed </a:t>
            </a:r>
            <a:r>
              <a:rPr lang="en-US" dirty="0" err="1" smtClean="0"/>
              <a:t>reasoners</a:t>
            </a:r>
            <a:r>
              <a:rPr lang="en-US" dirty="0" smtClean="0"/>
              <a:t>.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Alternative approaches</a:t>
            </a:r>
          </a:p>
          <a:p>
            <a:pPr lvl="1"/>
            <a:r>
              <a:rPr lang="en-US" sz="2600" dirty="0" smtClean="0"/>
              <a:t>Axiom distribution based on ontology modules and graph partitioning can be tried.</a:t>
            </a:r>
          </a:p>
          <a:p>
            <a:pPr lvl="1"/>
            <a:r>
              <a:rPr lang="en-US" sz="2600" dirty="0" err="1" smtClean="0"/>
              <a:t>Hadoop</a:t>
            </a:r>
            <a:r>
              <a:rPr lang="en-US" sz="2600" dirty="0" smtClean="0"/>
              <a:t> variants such as Spark (in-memory), Iterative </a:t>
            </a:r>
            <a:r>
              <a:rPr lang="en-US" sz="2600" dirty="0" err="1" smtClean="0"/>
              <a:t>MapReduce</a:t>
            </a:r>
            <a:r>
              <a:rPr lang="en-US" sz="2600" dirty="0" smtClean="0"/>
              <a:t> can be tried.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of alternative rule sets and classification procedures can be tried (</a:t>
            </a:r>
            <a:r>
              <a:rPr lang="en-US" dirty="0" err="1" smtClean="0"/>
              <a:t>Eg</a:t>
            </a:r>
            <a:r>
              <a:rPr lang="en-US" dirty="0" smtClean="0"/>
              <a:t>., ELK).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Distributed approaches to more expressive description logics such as SROIQ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Developing a distributed </a:t>
            </a:r>
            <a:r>
              <a:rPr lang="en-US" sz="3000" dirty="0" err="1" smtClean="0"/>
              <a:t>reasoner</a:t>
            </a:r>
            <a:r>
              <a:rPr lang="en-US" sz="3000" dirty="0" smtClean="0"/>
              <a:t> can be error-prone and time consuming.</a:t>
            </a:r>
          </a:p>
          <a:p>
            <a:endParaRPr lang="en-US" sz="3000" dirty="0" smtClean="0"/>
          </a:p>
          <a:p>
            <a:r>
              <a:rPr lang="en-US" sz="3000" dirty="0" smtClean="0"/>
              <a:t>Also, a distributed framework suitable for one description logic might not be suitable for another.</a:t>
            </a:r>
          </a:p>
          <a:p>
            <a:endParaRPr lang="en-US" sz="3000" dirty="0" smtClean="0"/>
          </a:p>
          <a:p>
            <a:r>
              <a:rPr lang="en-US" sz="3000" dirty="0" smtClean="0"/>
              <a:t>Each distributed framework</a:t>
            </a:r>
            <a:r>
              <a:rPr lang="en-US" sz="3000" dirty="0" smtClean="0"/>
              <a:t> is useful for a particular set of use cases.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suitable framework can alleviate the development efforts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During the framework selection</a:t>
            </a:r>
          </a:p>
          <a:p>
            <a:pPr lvl="1"/>
            <a:r>
              <a:rPr lang="en-US" dirty="0" smtClean="0"/>
              <a:t>Analyze the description logic and the data, along with the strengths/weaknesses of the framework.</a:t>
            </a:r>
          </a:p>
          <a:p>
            <a:pPr lvl="1"/>
            <a:r>
              <a:rPr lang="en-US" dirty="0" smtClean="0"/>
              <a:t>Model the performance of the distributed approach.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8"/>
            <a:ext cx="8382000" cy="374871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/>
              <a:t>Distributed Reasoning in OWL 2 EL</a:t>
            </a:r>
          </a:p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r>
              <a:rPr lang="en-US" sz="2400" dirty="0" smtClean="0"/>
              <a:t>Raghava Mutharaju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Department of Computer Science,</a:t>
            </a:r>
          </a:p>
          <a:p>
            <a:pPr marL="0" indent="0" algn="ctr">
              <a:buNone/>
            </a:pPr>
            <a:r>
              <a:rPr lang="en-US" sz="2400" dirty="0" smtClean="0"/>
              <a:t>Wright State University, USA</a:t>
            </a:r>
          </a:p>
          <a:p>
            <a:pPr marL="0" indent="0" algn="ctr">
              <a:buNone/>
            </a:pPr>
            <a:endParaRPr lang="en-US" sz="2400" dirty="0" smtClean="0"/>
          </a:p>
        </p:txBody>
      </p:sp>
      <p:pic>
        <p:nvPicPr>
          <p:cNvPr id="4" name="Picture 3" descr="DaSeLab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048000"/>
            <a:ext cx="1447799" cy="43830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work was supported by the National Science Foundation under award 1017225 “III: Small: </a:t>
            </a:r>
            <a:r>
              <a:rPr lang="en-US" dirty="0" err="1" smtClean="0"/>
              <a:t>TROn</a:t>
            </a:r>
            <a:r>
              <a:rPr lang="en-US" dirty="0" smtClean="0"/>
              <a:t> - Tractable Reasoning with </a:t>
            </a:r>
            <a:r>
              <a:rPr lang="en-US" dirty="0" err="1" smtClean="0"/>
              <a:t>Ontologies</a:t>
            </a:r>
            <a:r>
              <a:rPr lang="en-US" dirty="0" smtClean="0"/>
              <a:t>.”</a:t>
            </a:r>
          </a:p>
          <a:p>
            <a:endParaRPr lang="en-US" dirty="0" smtClean="0"/>
          </a:p>
          <a:p>
            <a:r>
              <a:rPr lang="en-US" dirty="0" smtClean="0"/>
              <a:t>I thank the US National Science Foundation (NSF) for travel support.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495800" cy="4525964"/>
          </a:xfrm>
        </p:spPr>
        <p:txBody>
          <a:bodyPr>
            <a:normAutofit/>
          </a:bodyPr>
          <a:lstStyle/>
          <a:p>
            <a:r>
              <a:rPr lang="en-GB" sz="2800" dirty="0" smtClean="0"/>
              <a:t>Motivation</a:t>
            </a:r>
            <a:endParaRPr lang="en-GB" sz="2400" dirty="0" smtClean="0"/>
          </a:p>
          <a:p>
            <a:r>
              <a:rPr lang="en-GB" sz="2800" dirty="0" smtClean="0"/>
              <a:t>Preliminaries</a:t>
            </a:r>
          </a:p>
          <a:p>
            <a:r>
              <a:rPr lang="en-GB" sz="2800" dirty="0" smtClean="0"/>
              <a:t>Distributed EL Reasoning</a:t>
            </a:r>
          </a:p>
          <a:p>
            <a:pPr lvl="1"/>
            <a:r>
              <a:rPr lang="en-GB" sz="2400" dirty="0" err="1" smtClean="0"/>
              <a:t>MapReduce</a:t>
            </a:r>
            <a:endParaRPr lang="en-GB" sz="2400" dirty="0" smtClean="0"/>
          </a:p>
          <a:p>
            <a:pPr lvl="1"/>
            <a:r>
              <a:rPr lang="en-GB" sz="2400" dirty="0" smtClean="0"/>
              <a:t>Distributed Queue</a:t>
            </a:r>
          </a:p>
          <a:p>
            <a:pPr lvl="1"/>
            <a:r>
              <a:rPr lang="en-GB" sz="2400" dirty="0" smtClean="0"/>
              <a:t>Distributed </a:t>
            </a:r>
            <a:r>
              <a:rPr lang="en-GB" sz="2400" dirty="0" err="1" smtClean="0"/>
              <a:t>Fixpoint</a:t>
            </a:r>
            <a:r>
              <a:rPr lang="en-GB" sz="2400" dirty="0" smtClean="0"/>
              <a:t> Iteration</a:t>
            </a:r>
          </a:p>
          <a:p>
            <a:r>
              <a:rPr lang="en-GB" sz="2800" dirty="0" smtClean="0"/>
              <a:t>Related work</a:t>
            </a:r>
          </a:p>
          <a:p>
            <a:r>
              <a:rPr lang="en-GB" sz="2800" dirty="0" smtClean="0"/>
              <a:t>Future Directions</a:t>
            </a:r>
          </a:p>
          <a:p>
            <a:pPr lvl="1"/>
            <a:endParaRPr lang="en-GB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Session Agenda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410200" y="1219200"/>
            <a:ext cx="3200400" cy="3413761"/>
          </a:xfrm>
          <a:prstGeom prst="rect">
            <a:avLst/>
          </a:prstGeom>
          <a:ln w="53975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8428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 we even need a motivating scenario for thinking of scalable solutions </a:t>
            </a:r>
            <a:r>
              <a:rPr lang="en-US" dirty="0" err="1" smtClean="0">
                <a:sym typeface="Wingdings"/>
              </a:rPr>
              <a:t></a:t>
            </a:r>
            <a:endParaRPr lang="en-US" dirty="0" smtClean="0">
              <a:sym typeface="Wingdings"/>
            </a:endParaRPr>
          </a:p>
          <a:p>
            <a:pPr>
              <a:buNone/>
            </a:pP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Include scalability as part of requirements. But, nevertheless, ….</a:t>
            </a:r>
          </a:p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Ontologies</a:t>
            </a:r>
            <a:r>
              <a:rPr lang="en-US" dirty="0" smtClean="0"/>
              <a:t> generated automatically from sensors and text can be very large.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Streaming traffic data in Dublin produces 21 million axioms in a day.</a:t>
            </a:r>
          </a:p>
          <a:p>
            <a:endParaRPr lang="en-US" dirty="0" smtClean="0"/>
          </a:p>
          <a:p>
            <a:r>
              <a:rPr lang="en-US" dirty="0" smtClean="0"/>
              <a:t>Several billion axioms in a short span.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Current in-memory </a:t>
            </a:r>
            <a:r>
              <a:rPr lang="en-US" dirty="0" err="1" smtClean="0"/>
              <a:t>reasoners</a:t>
            </a:r>
            <a:r>
              <a:rPr lang="en-US" dirty="0" smtClean="0"/>
              <a:t> cannot scale.</a:t>
            </a:r>
          </a:p>
          <a:p>
            <a:endParaRPr lang="en-US" dirty="0" smtClean="0"/>
          </a:p>
          <a:p>
            <a:r>
              <a:rPr lang="en-US" dirty="0" smtClean="0"/>
              <a:t>A distributed approach to ontology reasoning is required.</a:t>
            </a:r>
          </a:p>
          <a:p>
            <a:endParaRPr lang="en-US" dirty="0" smtClean="0"/>
          </a:p>
          <a:p>
            <a:r>
              <a:rPr lang="en-US" dirty="0" smtClean="0"/>
              <a:t>More memory and processing power.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Preliminaries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OWL 2 EL is one of the profiles of OWL 2.</a:t>
            </a:r>
          </a:p>
          <a:p>
            <a:endParaRPr lang="en-US" dirty="0" smtClean="0"/>
          </a:p>
          <a:p>
            <a:r>
              <a:rPr lang="en-US" dirty="0" smtClean="0"/>
              <a:t>OWL 2 EL is based on the description logic EL++.</a:t>
            </a:r>
          </a:p>
          <a:p>
            <a:endParaRPr lang="en-US" dirty="0" smtClean="0"/>
          </a:p>
          <a:p>
            <a:r>
              <a:rPr lang="en-US" dirty="0" smtClean="0"/>
              <a:t>C := A | T |    | C    D| </a:t>
            </a:r>
            <a:r>
              <a:rPr lang="en-US" dirty="0" err="1" smtClean="0"/>
              <a:t>r.C</a:t>
            </a:r>
            <a:r>
              <a:rPr lang="en-US" dirty="0" smtClean="0"/>
              <a:t> |{a}</a:t>
            </a:r>
          </a:p>
          <a:p>
            <a:r>
              <a:rPr lang="en-US" dirty="0" smtClean="0"/>
              <a:t>C   D; </a:t>
            </a:r>
            <a:r>
              <a:rPr lang="en-US" dirty="0" err="1" smtClean="0"/>
              <a:t>C(a</a:t>
            </a:r>
            <a:r>
              <a:rPr lang="en-US" dirty="0" smtClean="0"/>
              <a:t>); </a:t>
            </a:r>
            <a:r>
              <a:rPr lang="en-US" dirty="0" err="1" smtClean="0"/>
              <a:t>r(a</a:t>
            </a:r>
            <a:r>
              <a:rPr lang="en-US" dirty="0" smtClean="0"/>
              <a:t>, </a:t>
            </a:r>
            <a:r>
              <a:rPr lang="en-US" dirty="0" err="1" smtClean="0"/>
              <a:t>b</a:t>
            </a:r>
            <a:r>
              <a:rPr lang="en-US" dirty="0" smtClean="0"/>
              <a:t>); 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en-US" sz="2400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s</a:t>
            </a:r>
            <a:r>
              <a:rPr lang="en-US" dirty="0" smtClean="0"/>
              <a:t>     </a:t>
            </a:r>
            <a:r>
              <a:rPr lang="en-US" dirty="0" err="1" smtClean="0"/>
              <a:t>t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9" name="Picture 8" descr="Screen Shot 2014-10-15 at 18.40.2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38200" y="4401335"/>
            <a:ext cx="322277" cy="336289"/>
          </a:xfrm>
          <a:prstGeom prst="rect">
            <a:avLst/>
          </a:prstGeom>
        </p:spPr>
      </p:pic>
      <p:pic>
        <p:nvPicPr>
          <p:cNvPr id="13" name="Picture 12" descr="Screen Shot 2014-10-15 at 18.32.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317981" y="3820496"/>
            <a:ext cx="336884" cy="304800"/>
          </a:xfrm>
          <a:prstGeom prst="rect">
            <a:avLst/>
          </a:prstGeom>
        </p:spPr>
      </p:pic>
      <p:pic>
        <p:nvPicPr>
          <p:cNvPr id="14" name="Picture 13" descr="bott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208" y="3830992"/>
            <a:ext cx="315477" cy="3086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419600" y="4419600"/>
            <a:ext cx="317500" cy="330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C01857271999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6AFA805-4404-47D2-A142-C3A37E84F3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TC018572719991</Template>
  <TotalTime>10002</TotalTime>
  <Words>1355</Words>
  <Application>Microsoft Macintosh PowerPoint</Application>
  <PresentationFormat>On-screen Show (4:3)</PresentationFormat>
  <Paragraphs>223</Paragraphs>
  <Slides>40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TC018572719991</vt:lpstr>
      <vt:lpstr>ISWC2014 Tutorial on Large Scale Reasoning Over Semantic Data </vt:lpstr>
      <vt:lpstr>Agenda  </vt:lpstr>
      <vt:lpstr>Agenda  </vt:lpstr>
      <vt:lpstr>Slide 4</vt:lpstr>
      <vt:lpstr>Session Agenda</vt:lpstr>
      <vt:lpstr>Motivation</vt:lpstr>
      <vt:lpstr>Motivation</vt:lpstr>
      <vt:lpstr>Motivation</vt:lpstr>
      <vt:lpstr>Preliminaries</vt:lpstr>
      <vt:lpstr>Preliminaries</vt:lpstr>
      <vt:lpstr>Preliminaries</vt:lpstr>
      <vt:lpstr>Preliminaries</vt:lpstr>
      <vt:lpstr>Preliminaries</vt:lpstr>
      <vt:lpstr>Rule Dependency</vt:lpstr>
      <vt:lpstr>MapReduce</vt:lpstr>
      <vt:lpstr>MapReduce</vt:lpstr>
      <vt:lpstr>MapReduce</vt:lpstr>
      <vt:lpstr>MapReduce</vt:lpstr>
      <vt:lpstr>MapReduce</vt:lpstr>
      <vt:lpstr>Distributed Queue</vt:lpstr>
      <vt:lpstr>Distributed Queue</vt:lpstr>
      <vt:lpstr>Distributed Queue</vt:lpstr>
      <vt:lpstr>Distributed Queue</vt:lpstr>
      <vt:lpstr>Distributed Queue</vt:lpstr>
      <vt:lpstr>Distributed Fixpoint Iteration</vt:lpstr>
      <vt:lpstr>Distributed Fixpoint Iteration</vt:lpstr>
      <vt:lpstr>Slide 27</vt:lpstr>
      <vt:lpstr>Distributed Fixpoint Iteration</vt:lpstr>
      <vt:lpstr>Distributed Fixpoint Iteration</vt:lpstr>
      <vt:lpstr>Distributed Fixpoint Iteration</vt:lpstr>
      <vt:lpstr>Distributed Fixpoint Iteration</vt:lpstr>
      <vt:lpstr>Distributed Fixpoint Iteration</vt:lpstr>
      <vt:lpstr>Distributed Fixpoint Iteration</vt:lpstr>
      <vt:lpstr>Distributed Fixpoint Iteration</vt:lpstr>
      <vt:lpstr>Related Work</vt:lpstr>
      <vt:lpstr>Future Directions</vt:lpstr>
      <vt:lpstr>Future Directions</vt:lpstr>
      <vt:lpstr>Conclusions</vt:lpstr>
      <vt:lpstr>Conclusions</vt:lpstr>
      <vt:lpstr>Acknowledgements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Raghava Mutharaju</cp:lastModifiedBy>
  <cp:revision>274</cp:revision>
  <dcterms:created xsi:type="dcterms:W3CDTF">2014-10-18T13:32:19Z</dcterms:created>
  <dcterms:modified xsi:type="dcterms:W3CDTF">2014-10-19T07:06:07Z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TC018572719991</vt:lpwstr>
  </property>
</Properties>
</file>